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859" r:id="rId3"/>
    <p:sldId id="1242" r:id="rId4"/>
    <p:sldId id="1286" r:id="rId5"/>
    <p:sldId id="1284" r:id="rId6"/>
    <p:sldId id="1287" r:id="rId7"/>
    <p:sldId id="1288" r:id="rId8"/>
    <p:sldId id="1289" r:id="rId9"/>
    <p:sldId id="1290" r:id="rId10"/>
    <p:sldId id="1293" r:id="rId11"/>
    <p:sldId id="1297" r:id="rId12"/>
    <p:sldId id="1291" r:id="rId13"/>
    <p:sldId id="1298" r:id="rId14"/>
    <p:sldId id="1301" r:id="rId15"/>
    <p:sldId id="1302" r:id="rId16"/>
    <p:sldId id="1295" r:id="rId17"/>
    <p:sldId id="1299" r:id="rId18"/>
    <p:sldId id="1296" r:id="rId19"/>
    <p:sldId id="1285" r:id="rId20"/>
    <p:sldId id="1303" r:id="rId21"/>
    <p:sldId id="1245" r:id="rId22"/>
    <p:sldId id="1304" r:id="rId23"/>
    <p:sldId id="1282" r:id="rId24"/>
    <p:sldId id="1305" r:id="rId25"/>
    <p:sldId id="1249" r:id="rId26"/>
    <p:sldId id="1306" r:id="rId27"/>
    <p:sldId id="1307" r:id="rId28"/>
    <p:sldId id="1308" r:id="rId29"/>
    <p:sldId id="1309" r:id="rId30"/>
    <p:sldId id="1310" r:id="rId31"/>
    <p:sldId id="1250" r:id="rId32"/>
    <p:sldId id="1252" r:id="rId33"/>
    <p:sldId id="1311" r:id="rId34"/>
    <p:sldId id="1313" r:id="rId35"/>
    <p:sldId id="1314" r:id="rId36"/>
    <p:sldId id="1315" r:id="rId37"/>
    <p:sldId id="1316" r:id="rId38"/>
    <p:sldId id="1317" r:id="rId39"/>
    <p:sldId id="1318" r:id="rId40"/>
    <p:sldId id="1319" r:id="rId41"/>
    <p:sldId id="1320" r:id="rId42"/>
    <p:sldId id="1321" r:id="rId43"/>
    <p:sldId id="1322" r:id="rId44"/>
    <p:sldId id="1324" r:id="rId45"/>
    <p:sldId id="1323" r:id="rId46"/>
    <p:sldId id="1327" r:id="rId47"/>
    <p:sldId id="1328" r:id="rId48"/>
    <p:sldId id="1325" r:id="rId49"/>
    <p:sldId id="1326" r:id="rId50"/>
    <p:sldId id="1329" r:id="rId51"/>
    <p:sldId id="1332" r:id="rId5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150" y="120"/>
      </p:cViewPr>
      <p:guideLst>
        <p:guide orient="horz" pos="2160"/>
        <p:guide pos="38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notesMaster" Target="notesMasters/notesMaster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0.png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1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6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6.png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7.png"/><Relationship Id="rId1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7.png"/><Relationship Id="rId3" Type="http://schemas.openxmlformats.org/officeDocument/2006/relationships/image" Target="../media/image69.png"/><Relationship Id="rId2" Type="http://schemas.openxmlformats.org/officeDocument/2006/relationships/image" Target="../media/image49.png"/><Relationship Id="rId1" Type="http://schemas.openxmlformats.org/officeDocument/2006/relationships/image" Target="../media/image68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7.png"/><Relationship Id="rId2" Type="http://schemas.openxmlformats.org/officeDocument/2006/relationships/image" Target="../media/image70.png"/><Relationship Id="rId1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67.png"/><Relationship Id="rId4" Type="http://schemas.openxmlformats.org/officeDocument/2006/relationships/image" Target="../media/image73.png"/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7.png"/><Relationship Id="rId1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9.png"/><Relationship Id="rId1" Type="http://schemas.openxmlformats.org/officeDocument/2006/relationships/image" Target="../media/image1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7.png"/><Relationship Id="rId1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5.png"/></Relationships>
</file>

<file path=ppt/slides/_rels/slide4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5.png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image" Target="../media/image8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7.png"/><Relationship Id="rId1" Type="http://schemas.openxmlformats.org/officeDocument/2006/relationships/image" Target="../media/image86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4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1291" y="1927107"/>
            <a:ext cx="11953328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第三章  烃的衍生物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第四节　羧酸　羧酸衍生物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饱和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一元羧酸和饱和一元酯的分子通式相同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所以羧酸和酯类可能互为同分异构体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温馨提示.eps" descr="id:21474914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99422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8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4687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酯的性质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）物理性质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低级酯是具有芳香气味的液体，密度一般小于水，难溶于水，易溶于乙醇、乙醚等有机溶剂。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）化学性质——水解反应（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以乙酸乙酯为例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酸性条件下水解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  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碱性条件下水解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8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46876"/>
              </a:xfrm>
              <a:blipFill rotWithShape="1">
                <a:blip r:embed="rId1"/>
                <a:stretch>
                  <a:fillRect l="-2" t="-12" r="1" b="-9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4005064"/>
            <a:ext cx="1515227" cy="80160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酯的酸性水解与酯化反应均为可逆反应和取代反应。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酯的碱性水解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由于生成了羧酸盐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水解反应不可逆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也属于取代反应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名师点拨.eps" descr="id:214749363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36712"/>
            <a:ext cx="1734820" cy="40513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3.eps" descr="id:21474914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4074" y="836712"/>
            <a:ext cx="1600200" cy="42481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54992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油脂的组成、结构和分类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2060848"/>
            <a:ext cx="5826210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）常见高级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脂肪酸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484784"/>
          <a:ext cx="11485848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768821"/>
                <a:gridCol w="5817617"/>
                <a:gridCol w="226157"/>
                <a:gridCol w="3673253"/>
              </a:tblGrid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饱和脂肪酸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0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软脂酸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硬脂酸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结构简式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名称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不饱和脂肪酸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0">
                <a:tc vMerge="1"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油酸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亚油酸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结构简式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内容占位符 3"/>
          <p:cNvSpPr txBox="1"/>
          <p:nvPr/>
        </p:nvSpPr>
        <p:spPr bwMode="auto">
          <a:xfrm>
            <a:off x="360854" y="5013176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油脂属于酯类物质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酯类物质不存在亲水基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均难溶于水。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14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5166478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油脂的化学性质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油脂是高级脂肪酸的甘油酯，而在高级脂肪酸中，既有饱和的，又有不饱和的，因而许多油脂不仅具有酯的化学性质，还兼有烯烃的化学性质。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）油脂的水解（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以硬脂酸甘油酯为例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酸性条件下水解的化学方程式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21197"/>
          <a:stretch>
            <a:fillRect/>
          </a:stretch>
        </p:blipFill>
        <p:spPr>
          <a:xfrm>
            <a:off x="262255" y="3644900"/>
            <a:ext cx="7276465" cy="18724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75783" r="68331"/>
          <a:stretch>
            <a:fillRect/>
          </a:stretch>
        </p:blipFill>
        <p:spPr>
          <a:xfrm>
            <a:off x="7535545" y="4221480"/>
            <a:ext cx="2304415" cy="57531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1269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碱性（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以氢氧化钠溶液为例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）条件下水解的化学方程式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油脂在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碱性溶液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中的水解反应又称为皂化反应。工业上常用于生产肥皂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21936"/>
          <a:stretch>
            <a:fillRect/>
          </a:stretch>
        </p:blipFill>
        <p:spPr>
          <a:xfrm>
            <a:off x="2423160" y="1634490"/>
            <a:ext cx="6226175" cy="16507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76426" r="62998"/>
          <a:stretch>
            <a:fillRect/>
          </a:stretch>
        </p:blipFill>
        <p:spPr>
          <a:xfrm>
            <a:off x="8831580" y="2132965"/>
            <a:ext cx="2303780" cy="4984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）油脂的氢化——油脂的加成反应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油脂氢化的定义：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不饱和程度较高、熔点较低的液态油，通过催化加氢可提高饱和度，转变成半固态的脂肪，这个过程称为油脂的氢化，也称油脂的硬化。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应用：制造人造脂肪（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硬化油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），防止油脂的氧化变质，便于储存和运输。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油酸甘油酯氢化反应的化学方程式如下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50641"/>
          <a:stretch>
            <a:fillRect/>
          </a:stretch>
        </p:blipFill>
        <p:spPr>
          <a:xfrm>
            <a:off x="406400" y="3966845"/>
            <a:ext cx="3716655" cy="12960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49356"/>
          <a:stretch>
            <a:fillRect/>
          </a:stretch>
        </p:blipFill>
        <p:spPr>
          <a:xfrm>
            <a:off x="4223385" y="3933110"/>
            <a:ext cx="3716655" cy="132977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乙酸乙酯在碱性条件下也能发生水解反应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但不是皂化反应。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肥皂的主要成分为高级脂肪酸盐。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热的纯碱溶液可以提高去除油脂的效果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因为热的纯碱水解程度大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碱性强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使油脂易水解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名师点拨.eps" descr="id:21474936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37595"/>
            <a:ext cx="1845310" cy="43116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4.eps" descr="id:21474915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1520190" cy="40386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酰胺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5144" y="2038966"/>
          <a:ext cx="11461557" cy="3803904"/>
        </p:xfrm>
        <a:graphic>
          <a:graphicData uri="http://schemas.openxmlformats.org/drawingml/2006/table">
            <a:tbl>
              <a:tblPr firstRow="1" firstCol="1" bandRow="1"/>
              <a:tblGrid>
                <a:gridCol w="1606078"/>
                <a:gridCol w="9855479"/>
              </a:tblGrid>
              <a:tr h="6910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定义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烃基取代氨分子中的氢原子而形成的化合物叫做胺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也可看作是烃分子中的氢原子被氨基取代得到的化合物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989" marR="419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1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氨基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989" marR="419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51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通式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一般可表示为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989" marR="419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653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典型代表物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苯胺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苯分子中的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个氢原子被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个氨基取代后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生成的化合物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甲烷分子中的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个氢原子被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个氨基取代后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生成的化合物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989" marR="419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3958934"/>
            <a:ext cx="1268613" cy="5594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1695" y="658339"/>
            <a:ext cx="6357847" cy="674227"/>
          </a:xfrm>
          <a:prstGeom prst="rect">
            <a:avLst/>
          </a:prstGeom>
        </p:spPr>
      </p:pic>
      <p:pic>
        <p:nvPicPr>
          <p:cNvPr id="4" name="知识点1.eps" descr="id:21474914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182" y="1484784"/>
            <a:ext cx="1346200" cy="3721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羧酸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羧酸的定义与通式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）定义：由烃基（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或氢原子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）与羧基相连而构成的有机化合物，其官能团的名称为羧基，结构简式为—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）通式：饱和一元脂肪酸的通式为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90550" y="908720"/>
          <a:ext cx="11305256" cy="3068463"/>
        </p:xfrm>
        <a:graphic>
          <a:graphicData uri="http://schemas.openxmlformats.org/drawingml/2006/table">
            <a:tbl>
              <a:tblPr firstRow="1" firstCol="1" bandRow="1"/>
              <a:tblGrid>
                <a:gridCol w="1296144"/>
                <a:gridCol w="10009112"/>
              </a:tblGrid>
              <a:tr h="14163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胺类化合物与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类似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具有碱性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能与盐酸、醋酸等反应。如苯胺能与盐酸反应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生成可溶于水的苯胺盐酸盐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989" marR="419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0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重要的化工原料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如甲胺和苯胺都是合成医药、农药和染料等的重要原料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989" marR="4198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8862" y="1916832"/>
            <a:ext cx="5179711" cy="125163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氨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铵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胺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的区别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氨指氨气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铵一般出现在铵盐中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胺是指一类含氨基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pc="10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spc="1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的有机化合物</a:t>
            </a:r>
            <a:r>
              <a:rPr lang="zh-CN" altLang="zh-CN" b="1" spc="10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pc="100"/>
          </a:p>
        </p:txBody>
      </p:sp>
      <p:pic>
        <p:nvPicPr>
          <p:cNvPr id="5" name="名师点拨.eps" descr="id:21474936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50590" y="836712"/>
            <a:ext cx="1697990" cy="39624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酰胺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）定义：羧酸分子中羟基被氨基取代得到的化合物。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）结构：一般表示为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叫做酰基，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叫做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酰胺基。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）常见酰胺的结构简式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酰胺：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甲酰胺：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i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－二甲基甲酰胺：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2958" y="1916832"/>
            <a:ext cx="1786112" cy="10586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278" y="1839721"/>
            <a:ext cx="1255601" cy="12035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1590" y="1937307"/>
            <a:ext cx="1596855" cy="110596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0710" y="3933056"/>
            <a:ext cx="1774283" cy="9140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1997" y="4867001"/>
            <a:ext cx="1750733" cy="88425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673"/>
          <a:stretch>
            <a:fillRect/>
          </a:stretch>
        </p:blipFill>
        <p:spPr>
          <a:xfrm>
            <a:off x="3602730" y="5805264"/>
            <a:ext cx="2306567" cy="75804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7"/>
          <a:srcRect l="13731" t="-8211"/>
          <a:stretch>
            <a:fillRect/>
          </a:stretch>
        </p:blipFill>
        <p:spPr>
          <a:xfrm>
            <a:off x="4172312" y="5536219"/>
            <a:ext cx="285223" cy="31517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09148"/>
                <a:ext cx="11485848" cy="526144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）酰胺（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的水解反应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酸性（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RCONH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HCl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碱性（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RCONH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↑。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）应用：酰胺常被用作溶剂和化工原料。例如，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－二甲基甲酰胺是良好的溶剂，可以溶解多种有机化合物和无机化合物，是生产多种化学纤维的溶剂，也用于合成农药、医药等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09148"/>
                <a:ext cx="11485848" cy="5261440"/>
              </a:xfrm>
              <a:blipFill rotWithShape="1">
                <a:blip r:embed="rId1"/>
                <a:stretch>
                  <a:fillRect l="-2" t="-2" r="1" b="-15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6774" y="691649"/>
            <a:ext cx="1839340" cy="1034998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2845" y="692696"/>
            <a:ext cx="6298705" cy="674227"/>
          </a:xfrm>
          <a:prstGeom prst="rect">
            <a:avLst/>
          </a:prstGeom>
        </p:spPr>
      </p:pic>
      <p:pic>
        <p:nvPicPr>
          <p:cNvPr id="4" name="要点1.eps" descr="id:21474915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434" y="1556792"/>
            <a:ext cx="1240790" cy="4356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羟基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氢活泼性比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较</a:t>
            </a:r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7381" y="2118103"/>
          <a:ext cx="11459321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3475577"/>
                <a:gridCol w="1669658"/>
                <a:gridCol w="1638683"/>
                <a:gridCol w="2164267"/>
                <a:gridCol w="407205"/>
                <a:gridCol w="2103931"/>
              </a:tblGrid>
              <a:tr h="2480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低级羧酸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4961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羟基上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氢原子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活泼性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4961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在水溶液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电离程度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极难电离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难电离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微弱电离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部分电离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反应放出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480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4961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放出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19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NaHCO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放出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羧酸都是弱酸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不同的羧酸酸性不同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但低级羧酸的酸性都比碳酸强。几种简单羧酸的酸性强弱为甲酸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苯甲酸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乙酸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丙酸。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低级羧酸才会使紫色石蕊溶液变红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醇、酚、高级脂肪酸不会使紫色石蕊溶液变红。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苯酚能与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但不能生成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拨.eps" descr="id:214749159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40685"/>
            <a:ext cx="1956435" cy="4572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158" y="2827757"/>
            <a:ext cx="1626425" cy="780685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0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3064" y="908720"/>
            <a:ext cx="1286510" cy="414655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9785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湖南长沙市一中高二月考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）绿原酸是金银花的主要抗菌、抗病毒有效药理成分之一，在体内能将细菌和病毒中的蛋白质灭活，绿原酸与氢气反应的化学方程式如下。下列说法正确的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绿原酸最多可与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molBr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发生加成反应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氢化绿原酸与足量饱和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可放出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3.6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标准状况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绿原酸在酸性条件下发生水解反应得到的产物均可以与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溶液发生显色反应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一定量的氢化绿原酸分别与足量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消耗二者物质的量之比为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10" y="2464443"/>
            <a:ext cx="5486715" cy="20309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825" y="2538059"/>
            <a:ext cx="4658591" cy="207818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6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1245" y="925972"/>
            <a:ext cx="983615" cy="3505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737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1mol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绿原酸含有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碳碳双键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molBr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发生加成反应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含有酚羟基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使得苯环邻位和对位上的氢原子变得活泼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容易发生取代反应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3molBr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个氢化绿原酸分子中含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u="wavy" dirty="0" err="1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与足量饱和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u="wavy" baseline="-25000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溶液反应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可放出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.4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标准状况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u="wavy" baseline="-25000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绿原酸在酸性条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反应生成气体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1mol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件下的水解产物为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不含酚羟基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色反应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个氢化绿原酸分子中含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可与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u="wavy" dirty="0" err="1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氢化绿原酸消耗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en-US" altLang="zh-CN" b="1" u="wavy" dirty="0" err="1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 Na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分子中含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可与</a:t>
            </a:r>
            <a:r>
              <a:rPr lang="en-US" altLang="zh-CN" b="1" u="wavy" dirty="0" err="1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u="wavy" dirty="0" err="1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氢化绿原酸消耗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u="wavy" dirty="0" err="1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 NaOH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消耗二者物质的量之比为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937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41523" y="3068960"/>
            <a:ext cx="422275" cy="3321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862" y="3425715"/>
            <a:ext cx="1847166" cy="10466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4136" y="3453638"/>
            <a:ext cx="2751913" cy="106693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7574" y="3091617"/>
            <a:ext cx="2164624" cy="1336627"/>
          </a:xfrm>
          <a:prstGeom prst="rect">
            <a:avLst/>
          </a:prstGeom>
        </p:spPr>
      </p:pic>
      <p:pic>
        <p:nvPicPr>
          <p:cNvPr id="10" name="24答案.eps" descr="id:214749161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27054" y="6097186"/>
            <a:ext cx="983615" cy="35052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734456" y="5949280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本题时的注意点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反应的官能团有羟基、羧基。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反应的官能团有羧基。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关系式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37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36712"/>
            <a:ext cx="1769745" cy="38798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916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0794" y="836712"/>
            <a:ext cx="1240790" cy="43561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1457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酯化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反应与酯的水解反应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酯化反应与酯的水解反应的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4296" y="1871933"/>
          <a:ext cx="11462405" cy="4660307"/>
        </p:xfrm>
        <a:graphic>
          <a:graphicData uri="http://schemas.openxmlformats.org/drawingml/2006/table">
            <a:tbl>
              <a:tblPr firstRow="1" firstCol="1" bandRow="1"/>
              <a:tblGrid>
                <a:gridCol w="2470550"/>
                <a:gridCol w="3445530"/>
                <a:gridCol w="442902"/>
                <a:gridCol w="5103423"/>
              </a:tblGrid>
              <a:tr h="1938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酯化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水解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</a:tr>
              <a:tr h="136846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反应原理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1938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催化剂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浓硫酸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稀硫酸或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53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催化剂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的其他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作用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吸收水使平衡正向移动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提高反应物的转化率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中和酯水解生成的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提高酯的水解率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6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加热方式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直接加热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水浴加热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6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反应类型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酯化反应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取代反应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水解反应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取代反应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940"/>
          <a:stretch>
            <a:fillRect/>
          </a:stretch>
        </p:blipFill>
        <p:spPr>
          <a:xfrm>
            <a:off x="3935095" y="2564765"/>
            <a:ext cx="4458335" cy="104965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7420" r="80388"/>
          <a:stretch>
            <a:fillRect/>
          </a:stretch>
        </p:blipFill>
        <p:spPr>
          <a:xfrm>
            <a:off x="8471535" y="2708910"/>
            <a:ext cx="932180" cy="5524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有机酸分子中既含有羧基也含有羟基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故又叫羟基酸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既具有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羧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的性质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又具有羟基的性质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如乳酸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柠檬酸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、苹果酸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en-US"/>
          </a:p>
        </p:txBody>
      </p:sp>
      <p:pic>
        <p:nvPicPr>
          <p:cNvPr id="5" name="温馨提示.eps" descr="id:21474914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99422"/>
            <a:ext cx="1730375" cy="33972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238" y="1314890"/>
            <a:ext cx="3012791" cy="11593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749" y="2456954"/>
            <a:ext cx="2812415" cy="17318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198" y="3101954"/>
            <a:ext cx="4329545" cy="102334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2419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常见酯化反应类型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）一元醇与一元羧酸反应生成一元酯。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）一元醇与二元羧酸或二元醇与一元羧酸反应生成二元酯。如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OH</a:t>
            </a:r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HOOC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4726" y="2178986"/>
            <a:ext cx="1841114" cy="7351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950" y="2393356"/>
            <a:ext cx="3934705" cy="4056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8542" y="3159552"/>
            <a:ext cx="78701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）二元醇与二元酸反应生成环酯和高分子酯。如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4566" y="6023029"/>
            <a:ext cx="107291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）羟基羧酸分子间也可以发生酯化反应生成普通酯、环酯和高分子酯。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3590336"/>
            <a:ext cx="5678771" cy="2515011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甲酸及甲酸酯的两种性质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44804" y="1963558"/>
            <a:ext cx="8489943" cy="2140376"/>
          </a:xfrm>
          <a:prstGeom prst="rect">
            <a:avLst/>
          </a:prstGeom>
        </p:spPr>
      </p:pic>
      <p:sp>
        <p:nvSpPr>
          <p:cNvPr id="5" name="内容占位符 2"/>
          <p:cNvSpPr txBox="1"/>
          <p:nvPr/>
        </p:nvSpPr>
        <p:spPr bwMode="auto">
          <a:xfrm>
            <a:off x="360854" y="4242970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碱性条件下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甲酸与银氨溶液、新制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发生反应的关系式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HCOOH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2Ag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HCOOH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2Cu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名师点拨.eps" descr="id:21474915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4337535"/>
            <a:ext cx="1956435" cy="4572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）甲酸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8702" y="1628800"/>
            <a:ext cx="7982498" cy="2205434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2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36712"/>
            <a:ext cx="1451610" cy="467360"/>
          </a:xfrm>
          <a:prstGeom prst="rect">
            <a:avLst/>
          </a:prstGeom>
        </p:spPr>
      </p:pic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山东省淄博第七中学高二月考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）酚酯的合成方法之一是由酚与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酰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）反应制得。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一种医药中间体，常用来制备抗凝血药，可通过下列路线合成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448811"/>
            <a:ext cx="1366095" cy="94010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998" y="1508599"/>
            <a:ext cx="1368592" cy="13294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2780928"/>
            <a:ext cx="5417419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与银氨溶液反应有银镜生成，则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的结构简式是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1556792"/>
            <a:ext cx="892175" cy="31813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1340768"/>
            <a:ext cx="11485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与银氨溶液反应有银镜生成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中存在醛基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由流程图可知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与氧气反应可以生成乙酸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CHO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58" y="2549466"/>
            <a:ext cx="1047418" cy="37733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86694" y="2507298"/>
            <a:ext cx="1449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en-US" altLang="zh-CN" sz="2400">
                <a:solidFill>
                  <a:srgbClr val="000000"/>
                </a:solidFill>
              </a:rPr>
              <a:t>CHO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64081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的反应类型是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640816"/>
              </a:xfrm>
              <a:blipFill rotWithShape="1">
                <a:blip r:embed="rId1"/>
                <a:stretch>
                  <a:fillRect l="-2" t="-98" r="1" b="-573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6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628800"/>
            <a:ext cx="892175" cy="31813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43710" y="1450280"/>
            <a:ext cx="11502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的结构简式可知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乙酸分子羧基中的羟基被氯原子取代生成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</a:t>
            </a:r>
            <a:r>
              <a:rPr lang="zh-CN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发生了取代反应。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7694" y="1198826"/>
            <a:ext cx="964235" cy="7909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81596" y="2650609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取代反应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947" y="2780928"/>
            <a:ext cx="1047418" cy="377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的结构简式是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484784"/>
            <a:ext cx="720080" cy="31813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52228" y="1340768"/>
            <a:ext cx="11422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D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与甲醇在浓硫酸、加热条件下发生酯化反应生成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的结构简式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endParaRPr lang="en-US" altLang="zh-CN" sz="240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</a:t>
            </a:r>
            <a:endParaRPr lang="en-US" altLang="zh-CN" sz="240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44528"/>
            <a:ext cx="2010914" cy="15385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228" y="4022968"/>
            <a:ext cx="1047418" cy="3773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02" y="3423569"/>
            <a:ext cx="2010914" cy="1538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和过量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溶液共热时反应的化学方程式：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484784"/>
            <a:ext cx="892175" cy="3181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360854" y="1328177"/>
                <a:ext cx="11485848" cy="27660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的结构简式可知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其在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溶液中发生水解反应时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 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mol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醇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酯基消耗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 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mol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 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mol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酚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酯基消耗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 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mol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 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mol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最多消耗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 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mol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过量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NaOH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溶液反应的化学方程式为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</a:t>
                </a:r>
                <a:r>
                  <a:rPr lang="en-US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3NaOH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                                  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COONa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OH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O</a:t>
                </a:r>
                <a:r>
                  <a:rPr lang="zh-CN" altLang="zh-CN" sz="2400" dirty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54" y="1328177"/>
                <a:ext cx="11485848" cy="2766060"/>
              </a:xfrm>
              <a:prstGeom prst="rect">
                <a:avLst/>
              </a:prstGeom>
              <a:blipFill rotWithShape="1">
                <a:blip r:embed="rId2"/>
                <a:stretch>
                  <a:fillRect l="-2" t="-14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63163" y="2276546"/>
            <a:ext cx="1975133" cy="26191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5125" y="2420655"/>
            <a:ext cx="2015206" cy="15901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854" y="5371135"/>
            <a:ext cx="1047418" cy="3773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3142878" y="5052353"/>
                <a:ext cx="8703824" cy="9380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105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 smtClean="0">
                    <a:solidFill>
                      <a:srgbClr val="000000"/>
                    </a:solidFill>
                  </a:rPr>
                  <a:t>3 </a:t>
                </a:r>
                <a:r>
                  <a:rPr lang="en-US" altLang="zh-CN" sz="2400" dirty="0" err="1" smtClean="0">
                    <a:solidFill>
                      <a:srgbClr val="000000"/>
                    </a:solidFill>
                  </a:rPr>
                  <a:t>NaOH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sz="2400" dirty="0">
                    <a:solidFill>
                      <a:srgbClr val="000000"/>
                    </a:solidFill>
                  </a:rPr>
                  <a:t>           </a:t>
                </a:r>
                <a:r>
                  <a:rPr lang="en-US" altLang="zh-CN" sz="2400" dirty="0" smtClean="0">
                    <a:solidFill>
                      <a:srgbClr val="000000"/>
                    </a:solidFill>
                  </a:rPr>
                  <a:t>                  </a:t>
                </a:r>
                <a:r>
                  <a:rPr lang="zh-CN" altLang="zh-CN" sz="240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CH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</a:rPr>
                  <a:t>3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COONa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CH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</a:rPr>
                  <a:t>3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OH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H</a:t>
                </a:r>
                <a:r>
                  <a:rPr lang="en-US" altLang="zh-CN" sz="2400" baseline="-25000" dirty="0">
                    <a:solidFill>
                      <a:srgbClr val="000000"/>
                    </a:solidFill>
                  </a:rPr>
                  <a:t>2</a:t>
                </a:r>
                <a:r>
                  <a:rPr lang="en-US" altLang="zh-CN" sz="2400" dirty="0">
                    <a:solidFill>
                      <a:srgbClr val="000000"/>
                    </a:solidFill>
                  </a:rPr>
                  <a:t>O</a:t>
                </a:r>
                <a:r>
                  <a:rPr lang="zh-CN" altLang="zh-CN" sz="24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 dirty="0"/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878" y="5052353"/>
                <a:ext cx="8703824" cy="938014"/>
              </a:xfrm>
              <a:prstGeom prst="rect">
                <a:avLst/>
              </a:prstGeom>
              <a:blipFill rotWithShape="1">
                <a:blip r:embed="rId6"/>
                <a:stretch>
                  <a:fillRect l="-3" t="-31" r="2" b="-183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8272" y="4365104"/>
            <a:ext cx="1632341" cy="21646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9142" y="4883676"/>
            <a:ext cx="1832005" cy="1445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）下列关于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的说法正确的是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能与溴单质反应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能与金属钠反应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 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最多能和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氢气反应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分子式是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3645024"/>
            <a:ext cx="892175" cy="31813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6574" y="3474874"/>
            <a:ext cx="11440128" cy="2238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G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分子结构中存在苯环、酯基、羟基、碳碳双键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所以能与溴单质发生加成反应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能够与金属钠反应产生氢气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 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molG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中含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 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碳碳双键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1 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苯环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所以最多能与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4 </a:t>
            </a:r>
            <a:r>
              <a:rPr lang="en-US" altLang="zh-CN" sz="240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mol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氢气发生加成反应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G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的分子式为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9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322" y="5274434"/>
            <a:ext cx="1047418" cy="37733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14686" y="5076558"/>
            <a:ext cx="6815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abd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有机合成类问题时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要将原料与产物进行对比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一比较碳骨架的变化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二比较官能团类别、个数及位置的差异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从而确定有机合成的中间过程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38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89294"/>
            <a:ext cx="1691005" cy="3708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羧酸的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6734" y="1484784"/>
            <a:ext cx="6574132" cy="4834065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酯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和油脂的区别和联系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油脂的官能团与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385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5697" y="880775"/>
            <a:ext cx="1104900" cy="387985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78582" y="2011021"/>
          <a:ext cx="1136812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984479"/>
                <a:gridCol w="5136201"/>
                <a:gridCol w="5247440"/>
              </a:tblGrid>
              <a:tr h="206605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官能团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含有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可能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含有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化学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发生水解反应。酸性条件下的水解产物是高级脂肪酸和甘油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碱性条件下的水解产物是高级脂肪酸盐和甘油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能与氢气发生加成反应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能使溴水、酸性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KMnO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溶液褪色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2780928"/>
            <a:ext cx="2179973" cy="119751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085" y="2704764"/>
            <a:ext cx="1752776" cy="1080699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酯和油脂的水解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）反应原理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水解反应中断裂酯基（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）中的碳氧单键。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）水解程度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酯和油脂在酸性条件下水解不完全，可生成羧酸和醇；在碱性条件下完全水解，生成羧酸盐和醇。油脂在碱性条件下的水解反应又称皂化反应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0990" y="1290975"/>
            <a:ext cx="2018674" cy="116330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油脂和矿物油的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78247" y="1484784"/>
          <a:ext cx="11405590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036439"/>
                <a:gridCol w="3096344"/>
                <a:gridCol w="3168352"/>
                <a:gridCol w="4104455"/>
              </a:tblGrid>
              <a:tr h="202939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油脂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矿物油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202939">
                <a:tc v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脂肪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vMerge="1">
                  <a:tcPr/>
                </a:tc>
              </a:tr>
              <a:tr h="6087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组成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不饱和高级脂肪酸甘油酯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饱和高级脂肪酸甘油酯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多种烃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石油及其分馏产品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9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状态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7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能水解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兼有烯烃的性质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能水解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具有烃的性质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不能水解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存在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芝麻等油料作物中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动物脂肪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石油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萃取碘水中的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实验中不能用花生油作萃取剂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因为花生油属于不饱和高级脂肪酸甘油酯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发生加成反应。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只有油脂在碱性条件下的水解反应才是皂化反应。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分子结构符合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不一定属于油脂。只有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原子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较多的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高级脂肪酸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的烃基才可以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7" name="名师点拨.eps" descr="id:214749159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40685"/>
            <a:ext cx="1956435" cy="4572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70" y="2420888"/>
            <a:ext cx="2461689" cy="1644089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福建厦门高二期末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）巧克力中含有一种由硬脂酸（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）和甘油（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）酯化而成的脂肪（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硬脂酸甘油酯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），因此具有润滑的口感，会在嘴里融化。硬脂酸甘油酯结构简式如图所示，下列属于硬脂酸甘油酯的性质的是（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熔点很高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难水解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分子中含有碳碳双键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缓慢氧化生成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38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5811" y="908720"/>
            <a:ext cx="1151255" cy="3708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134" y="2636912"/>
            <a:ext cx="3317908" cy="2075319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硬脂酸甘油酯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会在嘴里融化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故熔点较低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硬脂酸甘油酯中含酯基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在酸性条件下水解生成硬脂酸和甘油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在碱性条件下水解生成硬脂酸盐和甘油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硬脂酸甘油酯中不含碳碳双键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硬脂酸甘油酯缓慢氧化能生成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2187" y="908720"/>
            <a:ext cx="892175" cy="3181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3131453"/>
            <a:ext cx="1047418" cy="37733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97434" y="2950822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有机物的结构分析其性质的注意点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根据典型代表物的性质确定能与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溶液反应的官能团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碳卤键、酚羟基、羧基、酰胺基和酯基。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关注官能团的特殊连接位置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如卤素原子或酯基氧原子直接与苯环相连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390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80775"/>
            <a:ext cx="1769745" cy="387985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胺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、酰胺的结构与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4.eps" descr="id:21474939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748250"/>
            <a:ext cx="1252220" cy="43942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51150" y="1341337"/>
          <a:ext cx="11305256" cy="5154308"/>
        </p:xfrm>
        <a:graphic>
          <a:graphicData uri="http://schemas.openxmlformats.org/drawingml/2006/table">
            <a:tbl>
              <a:tblPr firstRow="1" firstCol="1" bandRow="1"/>
              <a:tblGrid>
                <a:gridCol w="1395584"/>
                <a:gridCol w="1224136"/>
                <a:gridCol w="2520280"/>
                <a:gridCol w="3096344"/>
                <a:gridCol w="3068912"/>
              </a:tblGrid>
              <a:tr h="5940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以甲胺为例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酰胺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以乙酰胺为例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铵盐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组成元素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18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58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化学性质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与酸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反应生成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铵盐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与酸反应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水解反应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酸性条件下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生成羧酸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与铵盐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碱性条件下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生成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羧酸盐和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与碱反应生成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用途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化工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原料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化工原料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化工原料和溶剂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化工原料、化肥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0318" y="2434705"/>
            <a:ext cx="773167" cy="11419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6558" y="2478581"/>
            <a:ext cx="1444132" cy="11108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5392" y="2434705"/>
            <a:ext cx="1870706" cy="120418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6747" y="2460583"/>
            <a:ext cx="1870706" cy="1204184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四川成都七中高二月考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）某种重要的药物中间体结构如图所示，下列说法不正确的是（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分子中两种羟基化学性质不同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分子中存在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个手性碳原子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该物质与足量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最多可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mol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该物质与足量溴水反应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最多可消耗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392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151255" cy="370840"/>
          </a:xfrm>
          <a:prstGeom prst="rect">
            <a:avLst/>
          </a:prstGeom>
        </p:spPr>
      </p:pic>
      <p:pic>
        <p:nvPicPr>
          <p:cNvPr id="6" name="ca18.jpg" descr="id:21474939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35366" y="1412776"/>
            <a:ext cx="3242945" cy="152019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中含有两种羟基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一个为酚羟基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一个为醇羟基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化学性质不同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分子中不存在手性碳原子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u="wavy" dirty="0" err="1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该物质与足量</a:t>
            </a:r>
            <a:r>
              <a:rPr lang="en-US" altLang="zh-CN" b="1" u="wavy" dirty="0" err="1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最多可消耗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b="1" u="wavy" dirty="0" err="1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u="wavy" dirty="0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wavy" dirty="0" err="1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酚羟基邻、对位上只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有机物含有官能团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醇羟基、酚羟基、酰胺基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其中酚羟基、酰胺基可以与氢氧化钠反应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酚羟基的邻、对位上的氢原子可以与溴发生取代反应。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原子能被取代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1mol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该物质与足量溴水反应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最多可消耗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spc="-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892175" cy="318135"/>
          </a:xfrm>
          <a:prstGeom prst="rect">
            <a:avLst/>
          </a:prstGeom>
        </p:spPr>
      </p:pic>
      <p:pic>
        <p:nvPicPr>
          <p:cNvPr id="5" name="箭头右.eps" descr="id:21474939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1941" y="2492896"/>
            <a:ext cx="465455" cy="366395"/>
          </a:xfrm>
          <a:prstGeom prst="rect">
            <a:avLst/>
          </a:prstGeom>
        </p:spPr>
      </p:pic>
      <p:pic>
        <p:nvPicPr>
          <p:cNvPr id="7" name="24答案.eps" descr="id:21474939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1818" y="4278649"/>
            <a:ext cx="943610" cy="3359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59930" y="4114576"/>
            <a:ext cx="389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羧酸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19717" y="1412776"/>
          <a:ext cx="11368121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  <a:gridCol w="4392488"/>
                <a:gridCol w="3240360"/>
                <a:gridCol w="272716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项目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甲酸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苯甲酸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乙二酸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简式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HCOOH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无色、有刺激性气味的液体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能与水、乙醇等互溶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无色晶体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易升华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微溶于水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易溶于乙醇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无色晶体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可溶于水和乙醇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3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作还原剂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合成医药、农药和染料等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合成香料、药物等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其钠盐常作食品防腐剂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作还原剂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重要的化工原料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39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区别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既有酸性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又能与银氨溶液发生银镜反应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易升华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二元酸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8949" marR="28949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11230" y="2175022"/>
            <a:ext cx="2164773" cy="7360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9622" y="2124143"/>
            <a:ext cx="1062706" cy="897396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本题要注意酰胺基在酸性或碱性条件下能发生水解反应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酰胺基水解消耗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一元酸或一元碱。注意在计算反应消耗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的物质的量时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除了要关注能发生水解反应的官能团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如碳卤键、酯基、酰胺基等外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还要关注分子结构中的羧基、酚羟基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以及水解产物中可能含有的酚羟基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顿有所悟.eps" descr="id:21474939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2168" y="836712"/>
            <a:ext cx="1819910" cy="3987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羧酸的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物理性质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412776"/>
          <a:ext cx="11377265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557888"/>
                <a:gridCol w="6779246"/>
                <a:gridCol w="304013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规律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举例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分子中碳原子数较少的羧酸能够与水互溶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188" marR="171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甲酸、乙酸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188" marR="171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16">
                <a:tc vMerge="1"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随着分子中碳原子数的增加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一元羧酸在水中的溶解度迅速减小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甚至不溶于水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188" marR="171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饱和高级脂肪酸是不溶于水的蜡状固体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188" marR="171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沸点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随着分子中碳原子数的增加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一元羧酸的沸点逐渐升高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188" marR="171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丙酸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乙酸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7188" marR="171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内容占位符 3"/>
          <p:cNvSpPr txBox="1"/>
          <p:nvPr/>
        </p:nvSpPr>
        <p:spPr bwMode="auto">
          <a:xfrm>
            <a:off x="360854" y="4748951"/>
            <a:ext cx="11485848" cy="1200329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羧酸的沸点一般高于与其相对分子质量相当的其他有机化合物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原因是羧酸分子间可以形成氢键。</a:t>
            </a:r>
            <a:endParaRPr lang="zh-CN" altLang="en-US"/>
          </a:p>
        </p:txBody>
      </p:sp>
      <p:pic>
        <p:nvPicPr>
          <p:cNvPr id="5" name="名师点拨.eps" descr="id:21474935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4806136"/>
            <a:ext cx="1993265" cy="4654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66075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羧酸的化学性质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羧酸发生反应时，羧基（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极性键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容易断裂。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）酸性——弱酸，具有酸类的性质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HCOONa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↑＋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苯甲酸与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83038" y="632917"/>
            <a:ext cx="1857083" cy="16619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310" y="3140968"/>
            <a:ext cx="865909" cy="2862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b="39023"/>
          <a:stretch>
            <a:fillRect/>
          </a:stretch>
        </p:blipFill>
        <p:spPr>
          <a:xfrm>
            <a:off x="550590" y="4037435"/>
            <a:ext cx="6256424" cy="74809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34566" y="4725144"/>
            <a:ext cx="35141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乙二酸与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NaOH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反应：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7294" y="4291392"/>
            <a:ext cx="790362" cy="3172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74" y="5421792"/>
            <a:ext cx="5308142" cy="9781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）酯化反应（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以乙酸与乙醇反应为例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反应的化学方程式：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                CH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COOCH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原理：用同位素示踪法探究酯化反应中的脱水方式。用含有示踪原子的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spc="-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反应，化学方程式为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酯化反应时，羧基脱—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，醇羟基脱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59302" y="1268760"/>
            <a:ext cx="1163385" cy="6705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2569" y="2561673"/>
            <a:ext cx="2189820" cy="10305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334" y="2956631"/>
            <a:ext cx="3328614" cy="6305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741" y="3588172"/>
            <a:ext cx="3274358" cy="10054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2958" y="4165701"/>
            <a:ext cx="910798" cy="455399"/>
          </a:xfrm>
          <a:prstGeom prst="rect">
            <a:avLst/>
          </a:prstGeom>
        </p:spPr>
      </p:pic>
      <p:sp>
        <p:nvSpPr>
          <p:cNvPr id="10" name="内容占位符 3"/>
          <p:cNvSpPr txBox="1"/>
          <p:nvPr/>
        </p:nvSpPr>
        <p:spPr bwMode="auto">
          <a:xfrm>
            <a:off x="360854" y="4797152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羧酸与醇发生的酯化反应是可逆反应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反应不能进行到底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酯化反应的规律为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酸脱羟基醇脱氢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11" name="名师点拨.eps" descr="id:214749361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8582" y="4887744"/>
            <a:ext cx="1882140" cy="4394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914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560195" cy="414655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羧酸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衍生物</a:t>
            </a:r>
            <a:r>
              <a:rPr lang="en-US" altLang="zh-CN" b="1">
                <a:solidFill>
                  <a:srgbClr val="1EB26A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组成、结构和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命名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1772816"/>
            <a:ext cx="6588782" cy="48245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7594</Words>
  <Application>WPS 演示</Application>
  <PresentationFormat>自定义</PresentationFormat>
  <Paragraphs>625</Paragraphs>
  <Slides>50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Arial Unicode MS</vt:lpstr>
      <vt:lpstr>Calibri</vt:lpstr>
      <vt:lpstr>Cambria Math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607</cp:revision>
  <dcterms:created xsi:type="dcterms:W3CDTF">2020-11-06T05:24:00Z</dcterms:created>
  <dcterms:modified xsi:type="dcterms:W3CDTF">2025-11-10T06:30:13Z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7F06CD4D121C4147894E5E2FD1C2A585_12</vt:lpwstr>
  </property>
</Properties>
</file>